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69" r:id="rId5"/>
    <p:sldId id="272" r:id="rId6"/>
    <p:sldId id="261" r:id="rId7"/>
    <p:sldId id="266" r:id="rId8"/>
    <p:sldId id="262" r:id="rId9"/>
    <p:sldId id="263" r:id="rId10"/>
    <p:sldId id="264" r:id="rId11"/>
    <p:sldId id="265" r:id="rId12"/>
    <p:sldId id="270" r:id="rId13"/>
    <p:sldId id="273" r:id="rId14"/>
    <p:sldId id="274" r:id="rId15"/>
    <p:sldId id="267" r:id="rId16"/>
    <p:sldId id="268" r:id="rId17"/>
    <p:sldId id="275" r:id="rId18"/>
    <p:sldId id="271"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1F8969D-3302-42E3-90E7-7374601AF76F}" type="datetimeFigureOut">
              <a:rPr lang="en-US" smtClean="0"/>
              <a:t>8/11/2016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8083E40-1402-4EA3-AAFC-2086B24E825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8969D-3302-42E3-90E7-7374601AF76F}"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8969D-3302-42E3-90E7-7374601AF76F}"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F8969D-3302-42E3-90E7-7374601AF76F}"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8969D-3302-42E3-90E7-7374601AF76F}"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1F8969D-3302-42E3-90E7-7374601AF76F}"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3E40-1402-4EA3-AAFC-2086B24E825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F8969D-3302-42E3-90E7-7374601AF76F}"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F8969D-3302-42E3-90E7-7374601AF76F}"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8969D-3302-42E3-90E7-7374601AF76F}"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F8969D-3302-42E3-90E7-7374601AF76F}" type="datetimeFigureOut">
              <a:rPr lang="en-US" smtClean="0"/>
              <a:t>8/11/2016</a:t>
            </a:fld>
            <a:endParaRPr lang="en-US"/>
          </a:p>
        </p:txBody>
      </p:sp>
      <p:sp>
        <p:nvSpPr>
          <p:cNvPr id="7" name="Slide Number Placeholder 6"/>
          <p:cNvSpPr>
            <a:spLocks noGrp="1"/>
          </p:cNvSpPr>
          <p:nvPr>
            <p:ph type="sldNum" sz="quarter" idx="12"/>
          </p:nvPr>
        </p:nvSpPr>
        <p:spPr/>
        <p:txBody>
          <a:bodyPr/>
          <a:lstStyle/>
          <a:p>
            <a:fld id="{F8083E40-1402-4EA3-AAFC-2086B24E825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8969D-3302-42E3-90E7-7374601AF76F}" type="datetimeFigureOut">
              <a:rPr lang="en-US" smtClean="0"/>
              <a:t>8/11/2016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8083E40-1402-4EA3-AAFC-2086B24E82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1F8969D-3302-42E3-90E7-7374601AF76F}" type="datetimeFigureOut">
              <a:rPr lang="en-US" smtClean="0"/>
              <a:t>8/11/2016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8083E40-1402-4EA3-AAFC-2086B24E82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schuette@gbdioc.org" TargetMode="External"/><Relationship Id="rId2" Type="http://schemas.openxmlformats.org/officeDocument/2006/relationships/hyperlink" Target="http://www.gbresources.org/" TargetMode="External"/><Relationship Id="rId1" Type="http://schemas.openxmlformats.org/officeDocument/2006/relationships/slideLayout" Target="../slideLayouts/slideLayout2.xml"/><Relationship Id="rId4" Type="http://schemas.openxmlformats.org/officeDocument/2006/relationships/hyperlink" Target="mailto:jspaniola@gbdioc.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wtn.com/ewtn/bible/search.asp?abbr=1cor&amp;ch=2&amp;bv1=9&amp;ev1=10&amp;bv2=12&amp;ev2=1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bresourc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505200"/>
            <a:ext cx="3657600" cy="1470025"/>
          </a:xfrm>
        </p:spPr>
        <p:txBody>
          <a:bodyPr>
            <a:noAutofit/>
          </a:bodyPr>
          <a:lstStyle/>
          <a:p>
            <a:r>
              <a:rPr lang="en-US" sz="4000" dirty="0" smtClean="0"/>
              <a:t>Accreditation Information</a:t>
            </a:r>
            <a:br>
              <a:rPr lang="en-US" sz="4000" dirty="0" smtClean="0"/>
            </a:br>
            <a:r>
              <a:rPr lang="en-US" sz="4000" dirty="0" smtClean="0"/>
              <a:t>for Interested Parishes</a:t>
            </a:r>
            <a:endParaRPr lang="en-US" sz="4000" dirty="0"/>
          </a:p>
        </p:txBody>
      </p:sp>
      <p:sp>
        <p:nvSpPr>
          <p:cNvPr id="3" name="Subtitle 2"/>
          <p:cNvSpPr>
            <a:spLocks noGrp="1"/>
          </p:cNvSpPr>
          <p:nvPr>
            <p:ph type="subTitle" idx="1"/>
          </p:nvPr>
        </p:nvSpPr>
        <p:spPr>
          <a:xfrm>
            <a:off x="4648200" y="5109713"/>
            <a:ext cx="3505200" cy="1752600"/>
          </a:xfrm>
        </p:spPr>
        <p:txBody>
          <a:bodyPr/>
          <a:lstStyle/>
          <a:p>
            <a:r>
              <a:rPr lang="en-US" dirty="0" smtClean="0"/>
              <a:t>Diocese of Green Bay </a:t>
            </a:r>
          </a:p>
          <a:p>
            <a:r>
              <a:rPr lang="en-US" dirty="0" smtClean="0"/>
              <a:t>Education Department </a:t>
            </a:r>
          </a:p>
        </p:txBody>
      </p:sp>
    </p:spTree>
    <p:extLst>
      <p:ext uri="{BB962C8B-B14F-4D97-AF65-F5344CB8AC3E}">
        <p14:creationId xmlns:p14="http://schemas.microsoft.com/office/powerpoint/2010/main" val="110658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53400" cy="990600"/>
          </a:xfrm>
        </p:spPr>
        <p:txBody>
          <a:bodyPr>
            <a:normAutofit fontScale="90000"/>
          </a:bodyPr>
          <a:lstStyle/>
          <a:p>
            <a:r>
              <a:rPr lang="en-US" sz="3300" dirty="0"/>
              <a:t>What do the observation nights look </a:t>
            </a:r>
            <a:r>
              <a:rPr lang="en-US" sz="3300" dirty="0" smtClean="0"/>
              <a:t>like</a:t>
            </a:r>
            <a:r>
              <a:rPr lang="en-US" sz="3300" dirty="0"/>
              <a:t> </a:t>
            </a:r>
            <a:r>
              <a:rPr lang="en-US" sz="2200" dirty="0" smtClean="0"/>
              <a:t>(cont.)</a:t>
            </a:r>
            <a:r>
              <a:rPr lang="en-US" dirty="0" smtClean="0"/>
              <a:t/>
            </a:r>
            <a:br>
              <a:rPr lang="en-US" dirty="0" smtClean="0"/>
            </a:br>
            <a:r>
              <a:rPr lang="en-US" sz="2200" i="1" dirty="0" smtClean="0"/>
              <a:t>Here is a sample, but times vary depending on class times:</a:t>
            </a:r>
            <a:endParaRPr lang="en-US" sz="2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6439888"/>
              </p:ext>
            </p:extLst>
          </p:nvPr>
        </p:nvGraphicFramePr>
        <p:xfrm>
          <a:off x="0" y="1828800"/>
          <a:ext cx="9144000" cy="4883718"/>
        </p:xfrm>
        <a:graphic>
          <a:graphicData uri="http://schemas.openxmlformats.org/drawingml/2006/table">
            <a:tbl>
              <a:tblPr firstRow="1" bandRow="1">
                <a:tableStyleId>{5C22544A-7EE6-4342-B048-85BDC9FD1C3A}</a:tableStyleId>
              </a:tblPr>
              <a:tblGrid>
                <a:gridCol w="3048000"/>
                <a:gridCol w="3048000"/>
                <a:gridCol w="3048000"/>
              </a:tblGrid>
              <a:tr h="1131994">
                <a:tc>
                  <a:txBody>
                    <a:bodyPr/>
                    <a:lstStyle/>
                    <a:p>
                      <a:r>
                        <a:rPr lang="en-US" dirty="0" smtClean="0"/>
                        <a:t>Night One (Wed)</a:t>
                      </a:r>
                    </a:p>
                    <a:p>
                      <a:r>
                        <a:rPr lang="en-US" dirty="0" smtClean="0"/>
                        <a:t>Grades 1-8</a:t>
                      </a:r>
                      <a:endParaRPr lang="en-US" dirty="0"/>
                    </a:p>
                  </a:txBody>
                  <a:tcPr/>
                </a:tc>
                <a:tc>
                  <a:txBody>
                    <a:bodyPr/>
                    <a:lstStyle/>
                    <a:p>
                      <a:r>
                        <a:rPr lang="en-US" dirty="0" smtClean="0"/>
                        <a:t>Night Two (Sun) </a:t>
                      </a:r>
                    </a:p>
                    <a:p>
                      <a:r>
                        <a:rPr lang="en-US" dirty="0" smtClean="0"/>
                        <a:t>Grades 9-11</a:t>
                      </a:r>
                      <a:endParaRPr lang="en-US" dirty="0"/>
                    </a:p>
                  </a:txBody>
                  <a:tcPr/>
                </a:tc>
                <a:tc>
                  <a:txBody>
                    <a:bodyPr/>
                    <a:lstStyle/>
                    <a:p>
                      <a:r>
                        <a:rPr lang="en-US" dirty="0" smtClean="0"/>
                        <a:t>Night Three</a:t>
                      </a:r>
                      <a:r>
                        <a:rPr lang="en-US" baseline="0" dirty="0" smtClean="0"/>
                        <a:t> </a:t>
                      </a:r>
                    </a:p>
                    <a:p>
                      <a:r>
                        <a:rPr lang="en-US" baseline="0" dirty="0" smtClean="0"/>
                        <a:t>(Following Wed)</a:t>
                      </a:r>
                    </a:p>
                    <a:p>
                      <a:r>
                        <a:rPr lang="en-US" baseline="0" dirty="0" smtClean="0"/>
                        <a:t>Grades 1-8</a:t>
                      </a:r>
                      <a:endParaRPr lang="en-US" dirty="0"/>
                    </a:p>
                  </a:txBody>
                  <a:tcPr/>
                </a:tc>
              </a:tr>
              <a:tr h="905596">
                <a:tc>
                  <a:txBody>
                    <a:bodyPr/>
                    <a:lstStyle/>
                    <a:p>
                      <a:r>
                        <a:rPr lang="en-US" sz="1400" dirty="0" smtClean="0"/>
                        <a:t>1pm Visiting team arrives at parish, gets tour</a:t>
                      </a:r>
                      <a:r>
                        <a:rPr lang="en-US" sz="1400" baseline="0" dirty="0" smtClean="0"/>
                        <a:t>, visiting team has place to put their own materials, interview with pastor or pastoral leader</a:t>
                      </a:r>
                      <a:endParaRPr lang="en-US" sz="1400" dirty="0"/>
                    </a:p>
                  </a:txBody>
                  <a:tcPr/>
                </a:tc>
                <a:tc>
                  <a:txBody>
                    <a:bodyPr/>
                    <a:lstStyle/>
                    <a:p>
                      <a:r>
                        <a:rPr lang="en-US" sz="1400" dirty="0" smtClean="0"/>
                        <a:t>4pm Interviews of 1-2 parents in program (DRE/CRE hand</a:t>
                      </a:r>
                      <a:r>
                        <a:rPr lang="en-US" sz="1400" baseline="0" dirty="0" smtClean="0"/>
                        <a:t> picks and invites)</a:t>
                      </a:r>
                      <a:endParaRPr lang="en-US" sz="1400" dirty="0"/>
                    </a:p>
                  </a:txBody>
                  <a:tcPr/>
                </a:tc>
                <a:tc>
                  <a:txBody>
                    <a:bodyPr/>
                    <a:lstStyle/>
                    <a:p>
                      <a:r>
                        <a:rPr lang="en-US" sz="1400" dirty="0" smtClean="0"/>
                        <a:t>3pm-5pm Visiting Team meets and conducts</a:t>
                      </a:r>
                      <a:r>
                        <a:rPr lang="en-US" sz="1400" baseline="0" dirty="0" smtClean="0"/>
                        <a:t> interviews of parents, catechists </a:t>
                      </a:r>
                      <a:endParaRPr lang="en-US" sz="1400" dirty="0"/>
                    </a:p>
                  </a:txBody>
                  <a:tcPr/>
                </a:tc>
              </a:tr>
              <a:tr h="459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3pm Interview DRE/CRE</a:t>
                      </a:r>
                    </a:p>
                  </a:txBody>
                  <a:tcPr/>
                </a:tc>
                <a:tc>
                  <a:txBody>
                    <a:bodyPr/>
                    <a:lstStyle/>
                    <a:p>
                      <a:r>
                        <a:rPr lang="en-US" sz="1400" dirty="0" smtClean="0"/>
                        <a:t>5pm-7pm Observe high school classes </a:t>
                      </a:r>
                      <a:endParaRPr lang="en-US" sz="1400" dirty="0"/>
                    </a:p>
                  </a:txBody>
                  <a:tcPr/>
                </a:tc>
                <a:tc>
                  <a:txBody>
                    <a:bodyPr/>
                    <a:lstStyle/>
                    <a:p>
                      <a:r>
                        <a:rPr lang="en-US" sz="1400" dirty="0" smtClean="0"/>
                        <a:t>5pm-7:30pm Observe classes </a:t>
                      </a:r>
                      <a:endParaRPr lang="en-US" sz="1400" dirty="0"/>
                    </a:p>
                  </a:txBody>
                  <a:tcPr/>
                </a:tc>
              </a:tr>
              <a:tr h="905596">
                <a:tc>
                  <a:txBody>
                    <a:bodyPr/>
                    <a:lstStyle/>
                    <a:p>
                      <a:r>
                        <a:rPr lang="en-US" sz="1400" dirty="0" smtClean="0"/>
                        <a:t>4pm Visiting Team takes time to establish plan;</a:t>
                      </a:r>
                      <a:r>
                        <a:rPr lang="en-US" sz="1400" baseline="0" dirty="0" smtClean="0"/>
                        <a:t> DRE prepares for the night</a:t>
                      </a:r>
                      <a:endParaRPr lang="en-US" sz="1400" dirty="0"/>
                    </a:p>
                  </a:txBody>
                  <a:tcPr/>
                </a:tc>
                <a:tc>
                  <a:txBody>
                    <a:bodyPr/>
                    <a:lstStyle/>
                    <a:p>
                      <a:r>
                        <a:rPr lang="en-US" sz="1400" dirty="0" smtClean="0"/>
                        <a:t>7pm Interview 1-2 teens (DRE/CRE</a:t>
                      </a:r>
                      <a:r>
                        <a:rPr lang="en-US" sz="1400" baseline="0" dirty="0" smtClean="0"/>
                        <a:t> hand picks and invites)</a:t>
                      </a:r>
                      <a:endParaRPr lang="en-US" sz="1400" dirty="0"/>
                    </a:p>
                  </a:txBody>
                  <a:tcPr/>
                </a:tc>
                <a:tc>
                  <a:txBody>
                    <a:bodyPr/>
                    <a:lstStyle/>
                    <a:p>
                      <a:r>
                        <a:rPr lang="en-US" sz="1400" dirty="0" smtClean="0"/>
                        <a:t>7:30pm Visiting Team has interviews with</a:t>
                      </a:r>
                      <a:r>
                        <a:rPr lang="en-US" sz="1400" baseline="0" dirty="0" smtClean="0"/>
                        <a:t> a few catechists </a:t>
                      </a:r>
                      <a:endParaRPr lang="en-US" sz="1400" dirty="0"/>
                    </a:p>
                  </a:txBody>
                  <a:tcPr/>
                </a:tc>
              </a:tr>
              <a:tr h="1169728">
                <a:tc>
                  <a:txBody>
                    <a:bodyPr/>
                    <a:lstStyle/>
                    <a:p>
                      <a:r>
                        <a:rPr lang="en-US" sz="1400" dirty="0" smtClean="0"/>
                        <a:t>5pm Classes begin, visiting</a:t>
                      </a:r>
                      <a:r>
                        <a:rPr lang="en-US" sz="1400" baseline="0" dirty="0" smtClean="0"/>
                        <a:t> team observes classes and conducts interviews of parents/students (DRE/CRE hand picks and invites)</a:t>
                      </a:r>
                      <a:endParaRPr lang="en-US" sz="1400" dirty="0"/>
                    </a:p>
                  </a:txBody>
                  <a:tcPr/>
                </a:tc>
                <a:tc>
                  <a:txBody>
                    <a:bodyPr/>
                    <a:lstStyle/>
                    <a:p>
                      <a:endParaRPr lang="en-US" sz="1400" dirty="0"/>
                    </a:p>
                  </a:txBody>
                  <a:tcPr/>
                </a:tc>
                <a:tc>
                  <a:txBody>
                    <a:bodyPr/>
                    <a:lstStyle/>
                    <a:p>
                      <a:r>
                        <a:rPr lang="en-US" sz="1400" dirty="0" smtClean="0"/>
                        <a:t>8pm Visiting team  collaborates before leaving at 8:30pm </a:t>
                      </a:r>
                      <a:endParaRPr lang="en-US" sz="1400" dirty="0"/>
                    </a:p>
                  </a:txBody>
                  <a:tcPr/>
                </a:tc>
              </a:tr>
            </a:tbl>
          </a:graphicData>
        </a:graphic>
      </p:graphicFrame>
    </p:spTree>
    <p:extLst>
      <p:ext uri="{BB962C8B-B14F-4D97-AF65-F5344CB8AC3E}">
        <p14:creationId xmlns:p14="http://schemas.microsoft.com/office/powerpoint/2010/main" val="302642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if we passed? </a:t>
            </a:r>
            <a:endParaRPr lang="en-US" dirty="0"/>
          </a:p>
        </p:txBody>
      </p:sp>
      <p:sp>
        <p:nvSpPr>
          <p:cNvPr id="3" name="Content Placeholder 2"/>
          <p:cNvSpPr>
            <a:spLocks noGrp="1"/>
          </p:cNvSpPr>
          <p:nvPr>
            <p:ph idx="1"/>
          </p:nvPr>
        </p:nvSpPr>
        <p:spPr>
          <a:xfrm>
            <a:off x="1043492" y="2323652"/>
            <a:ext cx="6777317" cy="4153348"/>
          </a:xfrm>
        </p:spPr>
        <p:txBody>
          <a:bodyPr>
            <a:normAutofit fontScale="77500" lnSpcReduction="20000"/>
          </a:bodyPr>
          <a:lstStyle/>
          <a:p>
            <a:r>
              <a:rPr lang="en-US" dirty="0" smtClean="0"/>
              <a:t>The visiting team meets alone with one another after the observations nights have concluded. They talk through, combine, and condense the information gathered into a usable format. </a:t>
            </a:r>
          </a:p>
          <a:p>
            <a:r>
              <a:rPr lang="en-US" dirty="0" smtClean="0"/>
              <a:t>The information is then presented to the pastor/pastoral leader and DRE/CRE. More people can be invited by parish leadership if they so choose. </a:t>
            </a:r>
          </a:p>
          <a:p>
            <a:r>
              <a:rPr lang="en-US" dirty="0" smtClean="0"/>
              <a:t>The visiting team then presents its findings and reveals what they are recommending to the diocesan department of education (accreditation, accreditation with stipulations, or  no accreditation)</a:t>
            </a:r>
          </a:p>
          <a:p>
            <a:r>
              <a:rPr lang="en-US" dirty="0" smtClean="0"/>
              <a:t>The Department of Education will then contact the parish within 2 weeks with it’s final decision based on the evidence submitted by the visiting team </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43076">
            <a:off x="6110735" y="1244993"/>
            <a:ext cx="2476500"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04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benefits of being accredited? </a:t>
            </a:r>
            <a:endParaRPr lang="en-US" dirty="0"/>
          </a:p>
        </p:txBody>
      </p:sp>
      <p:sp>
        <p:nvSpPr>
          <p:cNvPr id="3" name="Content Placeholder 2"/>
          <p:cNvSpPr>
            <a:spLocks noGrp="1"/>
          </p:cNvSpPr>
          <p:nvPr>
            <p:ph idx="1"/>
          </p:nvPr>
        </p:nvSpPr>
        <p:spPr>
          <a:xfrm>
            <a:off x="1043492" y="2323652"/>
            <a:ext cx="6805108" cy="4153348"/>
          </a:xfrm>
        </p:spPr>
        <p:txBody>
          <a:bodyPr>
            <a:normAutofit fontScale="92500" lnSpcReduction="20000"/>
          </a:bodyPr>
          <a:lstStyle/>
          <a:p>
            <a:r>
              <a:rPr lang="en-US" dirty="0" smtClean="0"/>
              <a:t>You know what kind of job you are doing</a:t>
            </a:r>
          </a:p>
          <a:p>
            <a:r>
              <a:rPr lang="en-US" dirty="0" smtClean="0"/>
              <a:t>You know how to improve your program</a:t>
            </a:r>
          </a:p>
          <a:p>
            <a:r>
              <a:rPr lang="en-US" dirty="0" smtClean="0"/>
              <a:t>A pastor or pastoral leader has a better handle on how effective their program </a:t>
            </a:r>
            <a:r>
              <a:rPr lang="en-US" dirty="0" smtClean="0"/>
              <a:t>is </a:t>
            </a:r>
            <a:endParaRPr lang="en-US" dirty="0" smtClean="0"/>
          </a:p>
          <a:p>
            <a:r>
              <a:rPr lang="en-US" dirty="0" smtClean="0"/>
              <a:t>We can begin highlighting what parishes are doing well and how individual parishes can help others around the diocese </a:t>
            </a:r>
          </a:p>
          <a:p>
            <a:r>
              <a:rPr lang="en-US" dirty="0" smtClean="0"/>
              <a:t>The program develops a professionalism about it</a:t>
            </a:r>
          </a:p>
          <a:p>
            <a:r>
              <a:rPr lang="en-US" dirty="0" smtClean="0"/>
              <a:t>The process allows for families, catechists, and parishioners to be engaged in improving the program and allows them to see the good that is under their own parish roof!</a:t>
            </a:r>
            <a:endParaRPr lang="en-US" dirty="0"/>
          </a:p>
        </p:txBody>
      </p:sp>
    </p:spTree>
    <p:extLst>
      <p:ext uri="{BB962C8B-B14F-4D97-AF65-F5344CB8AC3E}">
        <p14:creationId xmlns:p14="http://schemas.microsoft.com/office/powerpoint/2010/main" val="135736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590800"/>
            <a:ext cx="7024744" cy="1143000"/>
          </a:xfrm>
        </p:spPr>
        <p:txBody>
          <a:bodyPr>
            <a:normAutofit fontScale="90000"/>
          </a:bodyPr>
          <a:lstStyle/>
          <a:p>
            <a:r>
              <a:rPr lang="en-US" dirty="0" smtClean="0"/>
              <a:t>We already know what you are thinking…</a:t>
            </a:r>
            <a:endParaRPr lang="en-US" dirty="0"/>
          </a:p>
        </p:txBody>
      </p:sp>
    </p:spTree>
    <p:extLst>
      <p:ext uri="{BB962C8B-B14F-4D97-AF65-F5344CB8AC3E}">
        <p14:creationId xmlns:p14="http://schemas.microsoft.com/office/powerpoint/2010/main" val="344373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667500" cy="4445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76339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my program is far from perfect…</a:t>
            </a:r>
            <a:endParaRPr lang="en-US" dirty="0"/>
          </a:p>
        </p:txBody>
      </p:sp>
      <p:sp>
        <p:nvSpPr>
          <p:cNvPr id="3" name="Content Placeholder 2"/>
          <p:cNvSpPr>
            <a:spLocks noGrp="1"/>
          </p:cNvSpPr>
          <p:nvPr>
            <p:ph idx="1"/>
          </p:nvPr>
        </p:nvSpPr>
        <p:spPr>
          <a:xfrm>
            <a:off x="609600" y="2286000"/>
            <a:ext cx="3757108" cy="4114800"/>
          </a:xfrm>
        </p:spPr>
        <p:txBody>
          <a:bodyPr>
            <a:normAutofit fontScale="92500" lnSpcReduction="20000"/>
          </a:bodyPr>
          <a:lstStyle/>
          <a:p>
            <a:r>
              <a:rPr lang="en-US" dirty="0" smtClean="0"/>
              <a:t>All programs are. They are human. </a:t>
            </a:r>
          </a:p>
          <a:p>
            <a:r>
              <a:rPr lang="en-US" dirty="0" smtClean="0"/>
              <a:t>We expect imperfect programs.</a:t>
            </a:r>
          </a:p>
          <a:p>
            <a:r>
              <a:rPr lang="en-US" dirty="0" smtClean="0"/>
              <a:t>But God is </a:t>
            </a:r>
            <a:r>
              <a:rPr lang="en-US" b="1" dirty="0" smtClean="0"/>
              <a:t>perfect</a:t>
            </a:r>
            <a:r>
              <a:rPr lang="en-US" dirty="0" smtClean="0"/>
              <a:t> and can do great things beyond our imagining each night students gather to encounter Christ. </a:t>
            </a:r>
          </a:p>
          <a:p>
            <a:r>
              <a:rPr lang="en-US" dirty="0" smtClean="0"/>
              <a:t>Don’t be afraid to offer God your program. It was his ever before it was yours.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128" y="2133600"/>
            <a:ext cx="4378021" cy="3057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97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024744" cy="1143000"/>
          </a:xfrm>
        </p:spPr>
        <p:txBody>
          <a:bodyPr>
            <a:normAutofit fontScale="90000"/>
          </a:bodyPr>
          <a:lstStyle/>
          <a:p>
            <a:r>
              <a:rPr lang="en-US" dirty="0" smtClean="0"/>
              <a:t>I know I already don’t meet some of the standards. </a:t>
            </a:r>
            <a:endParaRPr lang="en-US" dirty="0"/>
          </a:p>
        </p:txBody>
      </p:sp>
      <p:sp>
        <p:nvSpPr>
          <p:cNvPr id="3" name="Content Placeholder 2"/>
          <p:cNvSpPr>
            <a:spLocks noGrp="1"/>
          </p:cNvSpPr>
          <p:nvPr>
            <p:ph idx="1"/>
          </p:nvPr>
        </p:nvSpPr>
        <p:spPr>
          <a:xfrm>
            <a:off x="990600" y="2590800"/>
            <a:ext cx="6777317" cy="3810000"/>
          </a:xfrm>
        </p:spPr>
        <p:txBody>
          <a:bodyPr>
            <a:normAutofit fontScale="85000" lnSpcReduction="20000"/>
          </a:bodyPr>
          <a:lstStyle/>
          <a:p>
            <a:r>
              <a:rPr lang="en-US" dirty="0" smtClean="0"/>
              <a:t>That’s ok. Standards are goals. </a:t>
            </a:r>
          </a:p>
          <a:p>
            <a:r>
              <a:rPr lang="en-US" dirty="0" smtClean="0"/>
              <a:t>To be accredited, you don’t have to meet exactly every standard with flying colors.</a:t>
            </a:r>
          </a:p>
          <a:p>
            <a:r>
              <a:rPr lang="en-US" dirty="0" smtClean="0"/>
              <a:t>Heaven is our goal, but we aren’t there yet. We are always works in progress. </a:t>
            </a:r>
          </a:p>
          <a:p>
            <a:r>
              <a:rPr lang="en-US" dirty="0" smtClean="0"/>
              <a:t>So too, our programs are works in progress. That’s not an excuse or cop out, but a reality. </a:t>
            </a:r>
          </a:p>
          <a:p>
            <a:r>
              <a:rPr lang="en-US" dirty="0" smtClean="0"/>
              <a:t>Each week, our faith formation programs should be more and more conformed to Christ. That’s what accreditation is all about. Is there progress, growth, and openness to the Holy Spirit to improve the program? And if so, is the faith formation program constantly improving?</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2481263" cy="139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01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1043492" y="2323652"/>
            <a:ext cx="6777317" cy="4000948"/>
          </a:xfrm>
        </p:spPr>
        <p:txBody>
          <a:bodyPr>
            <a:normAutofit fontScale="92500"/>
          </a:bodyPr>
          <a:lstStyle/>
          <a:p>
            <a:r>
              <a:rPr lang="en-US" dirty="0" smtClean="0"/>
              <a:t>Your program is not being criticized. </a:t>
            </a:r>
          </a:p>
          <a:p>
            <a:r>
              <a:rPr lang="en-US" dirty="0" smtClean="0"/>
              <a:t>Accreditation is to improve, not to demean or to condemn. </a:t>
            </a:r>
          </a:p>
          <a:p>
            <a:r>
              <a:rPr lang="en-US" dirty="0" smtClean="0"/>
              <a:t>We are here to help and support. </a:t>
            </a:r>
          </a:p>
          <a:p>
            <a:r>
              <a:rPr lang="en-US" dirty="0" smtClean="0"/>
              <a:t>Remember that we all work together to bring students to Christ. It’s a tough job, but together, we can do it with God’s guidance.</a:t>
            </a:r>
          </a:p>
          <a:p>
            <a:r>
              <a:rPr lang="en-US" dirty="0" smtClean="0"/>
              <a:t>Don’t be afraid of this process. It will be refreshing to see how many things you are already doing!  </a:t>
            </a:r>
            <a:endParaRPr lang="en-US" dirty="0"/>
          </a:p>
        </p:txBody>
      </p:sp>
    </p:spTree>
    <p:extLst>
      <p:ext uri="{BB962C8B-B14F-4D97-AF65-F5344CB8AC3E}">
        <p14:creationId xmlns:p14="http://schemas.microsoft.com/office/powerpoint/2010/main" val="100217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receive more information…</a:t>
            </a:r>
            <a:endParaRPr lang="en-US" dirty="0"/>
          </a:p>
        </p:txBody>
      </p:sp>
      <p:sp>
        <p:nvSpPr>
          <p:cNvPr id="3" name="Content Placeholder 2"/>
          <p:cNvSpPr>
            <a:spLocks noGrp="1"/>
          </p:cNvSpPr>
          <p:nvPr>
            <p:ph idx="1"/>
          </p:nvPr>
        </p:nvSpPr>
        <p:spPr/>
        <p:txBody>
          <a:bodyPr/>
          <a:lstStyle/>
          <a:p>
            <a:r>
              <a:rPr lang="en-US" dirty="0" smtClean="0"/>
              <a:t>Visit our website at </a:t>
            </a:r>
            <a:r>
              <a:rPr lang="en-US" dirty="0" smtClean="0">
                <a:hlinkClick r:id="rId2"/>
              </a:rPr>
              <a:t>www.gbresources.org</a:t>
            </a:r>
            <a:r>
              <a:rPr lang="en-US" dirty="0" smtClean="0"/>
              <a:t> </a:t>
            </a:r>
          </a:p>
          <a:p>
            <a:r>
              <a:rPr lang="en-US" dirty="0" smtClean="0"/>
              <a:t>Email Maria Schuette at </a:t>
            </a:r>
            <a:r>
              <a:rPr lang="en-US" dirty="0" smtClean="0">
                <a:hlinkClick r:id="rId3"/>
              </a:rPr>
              <a:t>mschuette@gbdioc.org</a:t>
            </a:r>
            <a:r>
              <a:rPr lang="en-US" dirty="0" smtClean="0"/>
              <a:t> or Sr. Jacqueline Spaniola at </a:t>
            </a:r>
            <a:r>
              <a:rPr lang="en-US" dirty="0" smtClean="0">
                <a:hlinkClick r:id="rId4"/>
              </a:rPr>
              <a:t>jspaniola@gbdioc.org</a:t>
            </a:r>
            <a:r>
              <a:rPr lang="en-US" dirty="0" smtClean="0"/>
              <a:t> </a:t>
            </a:r>
          </a:p>
          <a:p>
            <a:endParaRPr lang="en-US" dirty="0"/>
          </a:p>
          <a:p>
            <a:r>
              <a:rPr lang="en-US" dirty="0" smtClean="0"/>
              <a:t>We are happy to help! </a:t>
            </a:r>
            <a:endParaRPr lang="en-US" dirty="0"/>
          </a:p>
        </p:txBody>
      </p:sp>
    </p:spTree>
    <p:extLst>
      <p:ext uri="{BB962C8B-B14F-4D97-AF65-F5344CB8AC3E}">
        <p14:creationId xmlns:p14="http://schemas.microsoft.com/office/powerpoint/2010/main" val="74594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a:t>
            </a:r>
            <a:endParaRPr lang="en-US" dirty="0"/>
          </a:p>
        </p:txBody>
      </p:sp>
      <p:sp>
        <p:nvSpPr>
          <p:cNvPr id="2" name="Content Placeholder 1"/>
          <p:cNvSpPr>
            <a:spLocks noGrp="1"/>
          </p:cNvSpPr>
          <p:nvPr>
            <p:ph idx="1"/>
          </p:nvPr>
        </p:nvSpPr>
        <p:spPr/>
        <p:txBody>
          <a:bodyPr/>
          <a:lstStyle/>
          <a:p>
            <a:r>
              <a:rPr lang="en-US" dirty="0" smtClean="0"/>
              <a:t>Slide 2: </a:t>
            </a:r>
            <a:r>
              <a:rPr lang="en-US" dirty="0"/>
              <a:t>- Prayer taken from Pope John Paul II - </a:t>
            </a:r>
            <a:r>
              <a:rPr lang="en-US" i="1" dirty="0" err="1"/>
              <a:t>L’Osservatore</a:t>
            </a:r>
            <a:r>
              <a:rPr lang="en-US" i="1" dirty="0"/>
              <a:t> Romano</a:t>
            </a:r>
            <a:r>
              <a:rPr lang="en-US" dirty="0"/>
              <a:t>, 6-16-80]</a:t>
            </a:r>
          </a:p>
          <a:p>
            <a:endParaRPr lang="en-US" dirty="0"/>
          </a:p>
        </p:txBody>
      </p:sp>
    </p:spTree>
    <p:extLst>
      <p:ext uri="{BB962C8B-B14F-4D97-AF65-F5344CB8AC3E}">
        <p14:creationId xmlns:p14="http://schemas.microsoft.com/office/powerpoint/2010/main" val="358121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24744" cy="1143000"/>
          </a:xfrm>
        </p:spPr>
        <p:txBody>
          <a:bodyPr/>
          <a:lstStyle/>
          <a:p>
            <a:r>
              <a:rPr lang="en-US" dirty="0" smtClean="0"/>
              <a:t>Prayer </a:t>
            </a:r>
            <a:endParaRPr lang="en-US" dirty="0"/>
          </a:p>
        </p:txBody>
      </p:sp>
      <p:sp>
        <p:nvSpPr>
          <p:cNvPr id="3" name="Content Placeholder 2"/>
          <p:cNvSpPr>
            <a:spLocks noGrp="1"/>
          </p:cNvSpPr>
          <p:nvPr>
            <p:ph idx="1"/>
          </p:nvPr>
        </p:nvSpPr>
        <p:spPr>
          <a:xfrm>
            <a:off x="533400" y="1524000"/>
            <a:ext cx="8153400" cy="5029200"/>
          </a:xfrm>
        </p:spPr>
        <p:txBody>
          <a:bodyPr>
            <a:normAutofit fontScale="85000" lnSpcReduction="20000"/>
          </a:bodyPr>
          <a:lstStyle/>
          <a:p>
            <a:pPr marL="68580" indent="0">
              <a:buNone/>
            </a:pPr>
            <a:r>
              <a:rPr lang="en-US" b="1" dirty="0"/>
              <a:t>To the Spirit of Light and Love</a:t>
            </a:r>
            <a:endParaRPr lang="en-US" dirty="0"/>
          </a:p>
          <a:p>
            <a:pPr marL="68580" indent="0">
              <a:buNone/>
            </a:pPr>
            <a:endParaRPr lang="en-US" dirty="0" smtClean="0"/>
          </a:p>
          <a:p>
            <a:pPr marL="68580" indent="0">
              <a:buNone/>
            </a:pPr>
            <a:r>
              <a:rPr lang="en-US" dirty="0" smtClean="0"/>
              <a:t>"</a:t>
            </a:r>
            <a:r>
              <a:rPr lang="en-US" dirty="0"/>
              <a:t>No eye has seen, nor ear heard, nor the heart of man conceived, what God has prepared for those who love Him, " God has revealed to us through the Spirit. For the Spirit searches everything, even the depths of God…Now we have received not the spirit of the world, but the Spirit which is from God, that we might understand the gifts bestowed on us by God. And we impart this in words not taught by human wisdom but taught by the </a:t>
            </a:r>
            <a:r>
              <a:rPr lang="en-US" dirty="0" smtClean="0"/>
              <a:t>Spirit…</a:t>
            </a:r>
            <a:r>
              <a:rPr lang="en-US" dirty="0" smtClean="0">
                <a:hlinkClick r:id="rId2"/>
              </a:rPr>
              <a:t>1 </a:t>
            </a:r>
            <a:r>
              <a:rPr lang="en-US" dirty="0">
                <a:hlinkClick r:id="rId2"/>
              </a:rPr>
              <a:t>Corinthians 2:9-10,12-13</a:t>
            </a:r>
            <a:r>
              <a:rPr lang="en-US" dirty="0"/>
              <a:t> </a:t>
            </a:r>
          </a:p>
          <a:p>
            <a:pPr marL="68580" indent="0">
              <a:buNone/>
            </a:pPr>
            <a:endParaRPr lang="en-US" dirty="0" smtClean="0"/>
          </a:p>
          <a:p>
            <a:pPr marL="68580" indent="0">
              <a:buNone/>
            </a:pPr>
            <a:r>
              <a:rPr lang="en-US" dirty="0" smtClean="0"/>
              <a:t>May </a:t>
            </a:r>
            <a:r>
              <a:rPr lang="en-US" dirty="0"/>
              <a:t>the Holy Spirit the Spirit of Pentecost, help us to clarify what is ambiguous, to give warmth to what is indifferent, to enlighten what is obscure, to be before the world true and generous witnesses of Christ’s love, for no one can live without </a:t>
            </a:r>
            <a:r>
              <a:rPr lang="en-US" dirty="0" smtClean="0"/>
              <a:t>love.</a:t>
            </a:r>
          </a:p>
          <a:p>
            <a:pPr marL="68580" indent="0">
              <a:buNone/>
            </a:pPr>
            <a:endParaRPr lang="en-US" dirty="0" smtClean="0"/>
          </a:p>
          <a:p>
            <a:pPr marL="68580" indent="0">
              <a:buNone/>
            </a:pPr>
            <a:r>
              <a:rPr lang="en-US" dirty="0" smtClean="0"/>
              <a:t>COME </a:t>
            </a:r>
            <a:r>
              <a:rPr lang="en-US" dirty="0"/>
              <a:t>HOLY </a:t>
            </a:r>
            <a:r>
              <a:rPr lang="en-US" dirty="0" smtClean="0"/>
              <a:t>SPIRIT, enlighten our minds and hearts as we discern this accreditation process with our parish. Amen </a:t>
            </a:r>
          </a:p>
          <a:p>
            <a:pPr marL="68580" indent="0">
              <a:buNone/>
            </a:pPr>
            <a:endParaRPr lang="en-US" dirty="0"/>
          </a:p>
          <a:p>
            <a:pPr marL="68580" indent="0">
              <a:buNone/>
            </a:pPr>
            <a:endParaRPr lang="en-US" dirty="0"/>
          </a:p>
          <a:p>
            <a:pPr marL="6858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
            <a:ext cx="2484204" cy="1757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8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7024744" cy="1143000"/>
          </a:xfrm>
        </p:spPr>
        <p:txBody>
          <a:bodyPr/>
          <a:lstStyle/>
          <a:p>
            <a:r>
              <a:rPr lang="en-US" dirty="0" smtClean="0"/>
              <a:t>Why accreditation?</a:t>
            </a:r>
            <a:endParaRPr lang="en-US" dirty="0"/>
          </a:p>
        </p:txBody>
      </p:sp>
      <p:sp>
        <p:nvSpPr>
          <p:cNvPr id="2" name="Content Placeholder 1"/>
          <p:cNvSpPr>
            <a:spLocks noGrp="1"/>
          </p:cNvSpPr>
          <p:nvPr>
            <p:ph idx="1"/>
          </p:nvPr>
        </p:nvSpPr>
        <p:spPr>
          <a:xfrm>
            <a:off x="685800" y="1676400"/>
            <a:ext cx="7745505" cy="4800600"/>
          </a:xfrm>
        </p:spPr>
        <p:txBody>
          <a:bodyPr>
            <a:normAutofit fontScale="92500"/>
          </a:bodyPr>
          <a:lstStyle/>
          <a:p>
            <a:r>
              <a:rPr lang="en-US" dirty="0" smtClean="0"/>
              <a:t>You are disciples who work for Christ in a professional capacity. </a:t>
            </a:r>
          </a:p>
          <a:p>
            <a:r>
              <a:rPr lang="en-US" dirty="0"/>
              <a:t>Disciples have </a:t>
            </a:r>
            <a:r>
              <a:rPr lang="en-US" dirty="0" smtClean="0"/>
              <a:t>goals. Professionals have goals. </a:t>
            </a:r>
          </a:p>
          <a:p>
            <a:r>
              <a:rPr lang="en-US" dirty="0" smtClean="0"/>
              <a:t>Accreditation </a:t>
            </a:r>
            <a:r>
              <a:rPr lang="en-US" dirty="0"/>
              <a:t>aims </a:t>
            </a:r>
            <a:r>
              <a:rPr lang="en-US" dirty="0" smtClean="0"/>
              <a:t>to focus our efforts on the goal of authentic </a:t>
            </a:r>
            <a:r>
              <a:rPr lang="en-US" dirty="0"/>
              <a:t>evangelization and catechesis.</a:t>
            </a:r>
          </a:p>
          <a:p>
            <a:r>
              <a:rPr lang="en-US" dirty="0" smtClean="0"/>
              <a:t>In order to evangelize and catechize effectively, there are certain best practices that characteristically define a faith-filled, fruitful faith formation program</a:t>
            </a:r>
          </a:p>
          <a:p>
            <a:r>
              <a:rPr lang="en-US" dirty="0" smtClean="0"/>
              <a:t>The accreditation process standardizes these key elements in a faith formation program that best evangelizes and catechizes our youth and their families.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764" y="0"/>
            <a:ext cx="3057706"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97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parishes measured by in accreditation? </a:t>
            </a:r>
            <a:endParaRPr lang="en-US" dirty="0"/>
          </a:p>
        </p:txBody>
      </p:sp>
      <p:sp>
        <p:nvSpPr>
          <p:cNvPr id="3" name="Content Placeholder 2"/>
          <p:cNvSpPr>
            <a:spLocks noGrp="1"/>
          </p:cNvSpPr>
          <p:nvPr>
            <p:ph idx="1"/>
          </p:nvPr>
        </p:nvSpPr>
        <p:spPr/>
        <p:txBody>
          <a:bodyPr/>
          <a:lstStyle/>
          <a:p>
            <a:r>
              <a:rPr lang="en-US" dirty="0" smtClean="0"/>
              <a:t>The 12 standards are outlined in the accreditation packet </a:t>
            </a:r>
          </a:p>
          <a:p>
            <a:r>
              <a:rPr lang="en-US" dirty="0" smtClean="0"/>
              <a:t>You can find the entire packet here at </a:t>
            </a:r>
            <a:r>
              <a:rPr lang="en-US" dirty="0" smtClean="0">
                <a:hlinkClick r:id="rId2"/>
              </a:rPr>
              <a:t>www.gbresources.org</a:t>
            </a:r>
            <a:r>
              <a:rPr lang="en-US" dirty="0" smtClean="0"/>
              <a:t> and click on Religious Education Administrators</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19600"/>
            <a:ext cx="28003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06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works on this from a parish level? </a:t>
            </a:r>
            <a:endParaRPr lang="en-US" dirty="0"/>
          </a:p>
        </p:txBody>
      </p:sp>
      <p:sp>
        <p:nvSpPr>
          <p:cNvPr id="3" name="Content Placeholder 2"/>
          <p:cNvSpPr>
            <a:spLocks noGrp="1"/>
          </p:cNvSpPr>
          <p:nvPr>
            <p:ph idx="1"/>
          </p:nvPr>
        </p:nvSpPr>
        <p:spPr>
          <a:xfrm>
            <a:off x="1043492" y="2323652"/>
            <a:ext cx="7262308" cy="4153348"/>
          </a:xfrm>
        </p:spPr>
        <p:txBody>
          <a:bodyPr>
            <a:normAutofit/>
          </a:bodyPr>
          <a:lstStyle/>
          <a:p>
            <a:r>
              <a:rPr lang="en-US" dirty="0" smtClean="0"/>
              <a:t>The RE administrator </a:t>
            </a:r>
          </a:p>
          <a:p>
            <a:r>
              <a:rPr lang="en-US" dirty="0" smtClean="0"/>
              <a:t>A team that is put together by the RE administrator that includes people willing to help with the planning and collaboration (catechists, volunteers, parents) </a:t>
            </a:r>
          </a:p>
          <a:p>
            <a:r>
              <a:rPr lang="en-US" dirty="0" smtClean="0"/>
              <a:t>Pastor/pastoral leader</a:t>
            </a:r>
          </a:p>
          <a:p>
            <a:r>
              <a:rPr lang="en-US" dirty="0" smtClean="0"/>
              <a:t>Finance council and parish council are notified and extended an invitation to partici</a:t>
            </a:r>
            <a:r>
              <a:rPr lang="en-US" dirty="0"/>
              <a:t>p</a:t>
            </a:r>
            <a:r>
              <a:rPr lang="en-US" dirty="0" smtClean="0"/>
              <a:t>ate </a:t>
            </a:r>
            <a:endParaRPr lang="en-US" dirty="0"/>
          </a:p>
        </p:txBody>
      </p:sp>
    </p:spTree>
    <p:extLst>
      <p:ext uri="{BB962C8B-B14F-4D97-AF65-F5344CB8AC3E}">
        <p14:creationId xmlns:p14="http://schemas.microsoft.com/office/powerpoint/2010/main" val="247906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Who does the accrediting? </a:t>
            </a:r>
            <a:endParaRPr lang="en-US" dirty="0"/>
          </a:p>
        </p:txBody>
      </p:sp>
      <p:sp>
        <p:nvSpPr>
          <p:cNvPr id="3" name="Content Placeholder 2"/>
          <p:cNvSpPr>
            <a:spLocks noGrp="1"/>
          </p:cNvSpPr>
          <p:nvPr>
            <p:ph idx="1"/>
          </p:nvPr>
        </p:nvSpPr>
        <p:spPr>
          <a:xfrm>
            <a:off x="990600" y="2057400"/>
            <a:ext cx="7414708" cy="4495800"/>
          </a:xfrm>
        </p:spPr>
        <p:txBody>
          <a:bodyPr>
            <a:normAutofit fontScale="92500" lnSpcReduction="20000"/>
          </a:bodyPr>
          <a:lstStyle/>
          <a:p>
            <a:r>
              <a:rPr lang="en-US" dirty="0" smtClean="0"/>
              <a:t>The diocese has developed the standards that visiting teams use to evaluate programs </a:t>
            </a:r>
          </a:p>
          <a:p>
            <a:r>
              <a:rPr lang="en-US" dirty="0" smtClean="0"/>
              <a:t>The visiting team is made up of 3-6 people from around the diocese who have been or are currently involved in religious education or an educational program and are asked to compare the program to the standards</a:t>
            </a:r>
          </a:p>
          <a:p>
            <a:r>
              <a:rPr lang="en-US" dirty="0" smtClean="0"/>
              <a:t>These individuals are past or current DRE’s, CRE’s, past principals, parents involved in a religious education program outside of your parish program, or diocesan representatives</a:t>
            </a:r>
          </a:p>
          <a:p>
            <a:r>
              <a:rPr lang="en-US" dirty="0" smtClean="0"/>
              <a:t>The team members are chosen to be objective </a:t>
            </a:r>
          </a:p>
          <a:p>
            <a:r>
              <a:rPr lang="en-US" dirty="0" smtClean="0"/>
              <a:t>The final accrediting body is the Diocesan Department of Education noting the recommendation from the visiting team.  </a:t>
            </a:r>
          </a:p>
          <a:p>
            <a:endParaRPr lang="en-US" dirty="0"/>
          </a:p>
        </p:txBody>
      </p:sp>
    </p:spTree>
    <p:extLst>
      <p:ext uri="{BB962C8B-B14F-4D97-AF65-F5344CB8AC3E}">
        <p14:creationId xmlns:p14="http://schemas.microsoft.com/office/powerpoint/2010/main" val="22482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143000"/>
          </a:xfrm>
        </p:spPr>
        <p:txBody>
          <a:bodyPr>
            <a:normAutofit fontScale="90000"/>
          </a:bodyPr>
          <a:lstStyle/>
          <a:p>
            <a:r>
              <a:rPr lang="en-US" dirty="0" smtClean="0"/>
              <a:t>How is the information gathered to know the standards are being met?</a:t>
            </a:r>
            <a:endParaRPr lang="en-US"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The information is gathered through observations, written material submitted by the parish committee or DRE, and interviews of the pastor/pastoral leader, catechists, parents, and students. </a:t>
            </a:r>
          </a:p>
          <a:p>
            <a:r>
              <a:rPr lang="en-US" dirty="0" smtClean="0"/>
              <a:t>Anyone who is interviewed is hand picked by the parish (not selected at random). </a:t>
            </a:r>
          </a:p>
          <a:p>
            <a:r>
              <a:rPr lang="en-US" dirty="0" smtClean="0"/>
              <a:t>All information is recorded by the visiting team to show evidence that the standard is being met. </a:t>
            </a:r>
            <a:endParaRPr lang="en-US" dirty="0"/>
          </a:p>
        </p:txBody>
      </p:sp>
    </p:spTree>
    <p:extLst>
      <p:ext uri="{BB962C8B-B14F-4D97-AF65-F5344CB8AC3E}">
        <p14:creationId xmlns:p14="http://schemas.microsoft.com/office/powerpoint/2010/main" val="88464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lstStyle/>
          <a:p>
            <a:r>
              <a:rPr lang="en-US" dirty="0" smtClean="0"/>
              <a:t>How long does it take? </a:t>
            </a:r>
            <a:endParaRPr lang="en-US" dirty="0"/>
          </a:p>
        </p:txBody>
      </p:sp>
      <p:sp>
        <p:nvSpPr>
          <p:cNvPr id="3" name="Content Placeholder 2"/>
          <p:cNvSpPr>
            <a:spLocks noGrp="1"/>
          </p:cNvSpPr>
          <p:nvPr>
            <p:ph idx="1"/>
          </p:nvPr>
        </p:nvSpPr>
        <p:spPr>
          <a:xfrm>
            <a:off x="1043492" y="2323652"/>
            <a:ext cx="6777317" cy="4229548"/>
          </a:xfrm>
        </p:spPr>
        <p:txBody>
          <a:bodyPr>
            <a:normAutofit fontScale="92500" lnSpcReduction="20000"/>
          </a:bodyPr>
          <a:lstStyle/>
          <a:p>
            <a:r>
              <a:rPr lang="en-US" dirty="0" smtClean="0"/>
              <a:t>The process begins with a letter formally submitted to the Diocesan Department of Education (template of the letter online)</a:t>
            </a:r>
          </a:p>
          <a:p>
            <a:r>
              <a:rPr lang="en-US" dirty="0" smtClean="0"/>
              <a:t>The religious education administrator than takes the year and sets up a team to help him/her with the preparations. </a:t>
            </a:r>
          </a:p>
          <a:p>
            <a:r>
              <a:rPr lang="en-US" dirty="0" smtClean="0"/>
              <a:t>A year from the letter’s submission, the visiting team will visit the parish. </a:t>
            </a:r>
          </a:p>
          <a:p>
            <a:r>
              <a:rPr lang="en-US" dirty="0" smtClean="0"/>
              <a:t>There will be at least 2 nights of observations on the religious education nights. </a:t>
            </a:r>
          </a:p>
          <a:p>
            <a:r>
              <a:rPr lang="en-US" dirty="0" smtClean="0"/>
              <a:t>There will be a final meeting with the religious education administrator, the pastor/pastoral leader, and the visiting team on the findings and recommendations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46364"/>
            <a:ext cx="2286000" cy="1709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37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1027664"/>
            <a:ext cx="6038850" cy="1143000"/>
          </a:xfrm>
        </p:spPr>
        <p:txBody>
          <a:bodyPr>
            <a:normAutofit fontScale="90000"/>
          </a:bodyPr>
          <a:lstStyle/>
          <a:p>
            <a:r>
              <a:rPr lang="en-US" dirty="0" smtClean="0"/>
              <a:t>What do the observation nights look like?  </a:t>
            </a:r>
            <a:endParaRPr lang="en-US" dirty="0"/>
          </a:p>
        </p:txBody>
      </p:sp>
      <p:sp>
        <p:nvSpPr>
          <p:cNvPr id="3" name="Content Placeholder 2"/>
          <p:cNvSpPr>
            <a:spLocks noGrp="1"/>
          </p:cNvSpPr>
          <p:nvPr>
            <p:ph idx="1"/>
          </p:nvPr>
        </p:nvSpPr>
        <p:spPr>
          <a:xfrm>
            <a:off x="1043492" y="2323652"/>
            <a:ext cx="6777317" cy="4000948"/>
          </a:xfrm>
        </p:spPr>
        <p:txBody>
          <a:bodyPr>
            <a:normAutofit fontScale="92500" lnSpcReduction="10000"/>
          </a:bodyPr>
          <a:lstStyle/>
          <a:p>
            <a:r>
              <a:rPr lang="en-US" dirty="0" smtClean="0"/>
              <a:t>First, depending on the size of your parish program, the team might come 2 times or it might come 3-4 times. </a:t>
            </a:r>
          </a:p>
          <a:p>
            <a:r>
              <a:rPr lang="en-US" dirty="0" smtClean="0"/>
              <a:t>The team wants to devote adequate time to the task at hand and see all that your parish has to offer!</a:t>
            </a:r>
          </a:p>
          <a:p>
            <a:r>
              <a:rPr lang="en-US" dirty="0" smtClean="0"/>
              <a:t>The observation nights are chosen by the parish and given to the visiting team – consecutive weeks are preferred. </a:t>
            </a:r>
          </a:p>
          <a:p>
            <a:r>
              <a:rPr lang="en-US" dirty="0" smtClean="0"/>
              <a:t>If different classes meet at various times and days, the team would make sure to visit all of the grade levels. </a:t>
            </a:r>
            <a:endParaRPr lang="en-US" dirty="0"/>
          </a:p>
        </p:txBody>
      </p:sp>
      <p:pic>
        <p:nvPicPr>
          <p:cNvPr id="2050"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762000"/>
            <a:ext cx="2114550" cy="1490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256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TotalTime>
  <Words>1431</Words>
  <Application>Microsoft Office PowerPoint</Application>
  <PresentationFormat>On-screen Show (4:3)</PresentationFormat>
  <Paragraphs>103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Accreditation Information for Interested Parishes</vt:lpstr>
      <vt:lpstr>Prayer </vt:lpstr>
      <vt:lpstr>Why accreditation?</vt:lpstr>
      <vt:lpstr>What are parishes measured by in accreditation? </vt:lpstr>
      <vt:lpstr>Who works on this from a parish level? </vt:lpstr>
      <vt:lpstr>Who does the accrediting? </vt:lpstr>
      <vt:lpstr>How is the information gathered to know the standards are being met?</vt:lpstr>
      <vt:lpstr>How long does it take? </vt:lpstr>
      <vt:lpstr>What do the observation nights look like?  </vt:lpstr>
      <vt:lpstr>What do the observation nights look like (cont.) Here is a sample, but times vary depending on class times:</vt:lpstr>
      <vt:lpstr>How do we know if we passed? </vt:lpstr>
      <vt:lpstr>What are the benefits of being accredited? </vt:lpstr>
      <vt:lpstr>We already know what you are thinking…</vt:lpstr>
      <vt:lpstr>PowerPoint Presentation</vt:lpstr>
      <vt:lpstr>But my program is far from perfect…</vt:lpstr>
      <vt:lpstr>I know I already don’t meet some of the standards. </vt:lpstr>
      <vt:lpstr>Remember…</vt:lpstr>
      <vt:lpstr>To receive more information…</vt:lpstr>
      <vt:lpstr>Resources </vt:lpstr>
    </vt:vector>
  </TitlesOfParts>
  <Company>Diocese of Green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Meeting for Interested Parishes</dc:title>
  <dc:creator>Maria DeMeuse</dc:creator>
  <cp:lastModifiedBy>Maria DeMeuse</cp:lastModifiedBy>
  <cp:revision>13</cp:revision>
  <dcterms:created xsi:type="dcterms:W3CDTF">2015-10-22T13:35:36Z</dcterms:created>
  <dcterms:modified xsi:type="dcterms:W3CDTF">2016-08-11T21:29:09Z</dcterms:modified>
</cp:coreProperties>
</file>