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8/31/2015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8/31/2015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with Family Wounds</a:t>
            </a:r>
            <a:endParaRPr lang="en-US" dirty="0"/>
          </a:p>
        </p:txBody>
      </p:sp>
      <p:sp>
        <p:nvSpPr>
          <p:cNvPr id="3" name="Subtitle 2"/>
          <p:cNvSpPr>
            <a:spLocks noGrp="1"/>
          </p:cNvSpPr>
          <p:nvPr>
            <p:ph type="subTitle" idx="1"/>
          </p:nvPr>
        </p:nvSpPr>
        <p:spPr/>
        <p:txBody>
          <a:bodyPr>
            <a:noAutofit/>
          </a:bodyPr>
          <a:lstStyle/>
          <a:p>
            <a:r>
              <a:rPr lang="en-US" sz="3200" dirty="0" smtClean="0"/>
              <a:t>The Devastation of Divorce</a:t>
            </a:r>
            <a:endParaRPr lang="en-US" sz="3200" dirty="0"/>
          </a:p>
        </p:txBody>
      </p:sp>
    </p:spTree>
    <p:extLst>
      <p:ext uri="{BB962C8B-B14F-4D97-AF65-F5344CB8AC3E}">
        <p14:creationId xmlns:p14="http://schemas.microsoft.com/office/powerpoint/2010/main" val="420263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Tips Continued…	</a:t>
            </a:r>
            <a:endParaRPr lang="en-US" dirty="0"/>
          </a:p>
        </p:txBody>
      </p:sp>
      <p:sp>
        <p:nvSpPr>
          <p:cNvPr id="3" name="Content Placeholder 2"/>
          <p:cNvSpPr>
            <a:spLocks noGrp="1"/>
          </p:cNvSpPr>
          <p:nvPr>
            <p:ph idx="1"/>
          </p:nvPr>
        </p:nvSpPr>
        <p:spPr>
          <a:xfrm>
            <a:off x="818712" y="2914650"/>
            <a:ext cx="10554574" cy="2944148"/>
          </a:xfrm>
        </p:spPr>
        <p:txBody>
          <a:bodyPr>
            <a:noAutofit/>
          </a:bodyPr>
          <a:lstStyle/>
          <a:p>
            <a:r>
              <a:rPr lang="en-US" sz="2800" dirty="0" smtClean="0"/>
              <a:t>Know your limits </a:t>
            </a:r>
          </a:p>
          <a:p>
            <a:pPr lvl="1"/>
            <a:r>
              <a:rPr lang="en-US" sz="2400" dirty="0" smtClean="0"/>
              <a:t>It may be too much to handle </a:t>
            </a:r>
          </a:p>
          <a:p>
            <a:pPr lvl="1"/>
            <a:r>
              <a:rPr lang="en-US" sz="2400" dirty="0" smtClean="0"/>
              <a:t>You (probably) aren’t a counselor </a:t>
            </a:r>
          </a:p>
          <a:p>
            <a:pPr lvl="2"/>
            <a:r>
              <a:rPr lang="en-US" sz="2000" dirty="0" smtClean="0"/>
              <a:t>Lack training and experience necessary </a:t>
            </a:r>
          </a:p>
          <a:p>
            <a:pPr lvl="1"/>
            <a:r>
              <a:rPr lang="en-US" sz="2400" dirty="0" smtClean="0"/>
              <a:t>Don’t be afraid to refer to a counselor</a:t>
            </a:r>
          </a:p>
          <a:p>
            <a:r>
              <a:rPr lang="en-US" sz="2800" dirty="0" smtClean="0"/>
              <a:t>Journeying </a:t>
            </a:r>
          </a:p>
          <a:p>
            <a:pPr lvl="1"/>
            <a:r>
              <a:rPr lang="en-US" sz="2400" dirty="0" smtClean="0"/>
              <a:t>Not their parents. Period. </a:t>
            </a:r>
          </a:p>
          <a:p>
            <a:pPr lvl="1"/>
            <a:r>
              <a:rPr lang="en-US" sz="2400" dirty="0" smtClean="0"/>
              <a:t>Miss-projection </a:t>
            </a:r>
          </a:p>
          <a:p>
            <a:pPr lvl="2"/>
            <a:r>
              <a:rPr lang="en-US" sz="2000" dirty="0" smtClean="0"/>
              <a:t>Dangerous – form bad attachments</a:t>
            </a:r>
          </a:p>
        </p:txBody>
      </p:sp>
    </p:spTree>
    <p:extLst>
      <p:ext uri="{BB962C8B-B14F-4D97-AF65-F5344CB8AC3E}">
        <p14:creationId xmlns:p14="http://schemas.microsoft.com/office/powerpoint/2010/main" val="3122144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noAutofit/>
          </a:bodyPr>
          <a:lstStyle/>
          <a:p>
            <a:r>
              <a:rPr lang="en-US" sz="3200" dirty="0" smtClean="0"/>
              <a:t>Handouts </a:t>
            </a:r>
          </a:p>
          <a:p>
            <a:pPr lvl="1"/>
            <a:r>
              <a:rPr lang="en-US" sz="2800" dirty="0" smtClean="0"/>
              <a:t>American Psychological Association </a:t>
            </a:r>
          </a:p>
          <a:p>
            <a:pPr lvl="2"/>
            <a:r>
              <a:rPr lang="en-US" sz="2400" dirty="0" smtClean="0"/>
              <a:t>Messy and situational </a:t>
            </a:r>
          </a:p>
          <a:p>
            <a:pPr lvl="2"/>
            <a:r>
              <a:rPr lang="en-US" sz="2400" dirty="0" smtClean="0"/>
              <a:t>Financial, parenting style, age, friend group, etc.</a:t>
            </a:r>
          </a:p>
          <a:p>
            <a:pPr lvl="1"/>
            <a:r>
              <a:rPr lang="en-US" sz="2800" dirty="0" smtClean="0"/>
              <a:t>National Association of School Psychologists </a:t>
            </a:r>
          </a:p>
          <a:p>
            <a:pPr lvl="2"/>
            <a:r>
              <a:rPr lang="en-US" sz="2400" dirty="0" smtClean="0"/>
              <a:t>Encourage strong outside relationships…but be careful</a:t>
            </a:r>
          </a:p>
          <a:p>
            <a:pPr lvl="2"/>
            <a:r>
              <a:rPr lang="en-US" sz="2400" dirty="0" smtClean="0"/>
              <a:t>Reiterates the complexities of divorce</a:t>
            </a:r>
          </a:p>
        </p:txBody>
      </p:sp>
    </p:spTree>
    <p:extLst>
      <p:ext uri="{BB962C8B-B14F-4D97-AF65-F5344CB8AC3E}">
        <p14:creationId xmlns:p14="http://schemas.microsoft.com/office/powerpoint/2010/main" val="297754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a:t>
            </a:r>
            <a:endParaRPr lang="en-US" dirty="0"/>
          </a:p>
        </p:txBody>
      </p:sp>
      <p:sp>
        <p:nvSpPr>
          <p:cNvPr id="3" name="Content Placeholder 2"/>
          <p:cNvSpPr>
            <a:spLocks noGrp="1"/>
          </p:cNvSpPr>
          <p:nvPr>
            <p:ph idx="1"/>
          </p:nvPr>
        </p:nvSpPr>
        <p:spPr/>
        <p:txBody>
          <a:bodyPr>
            <a:normAutofit/>
          </a:bodyPr>
          <a:lstStyle/>
          <a:p>
            <a:r>
              <a:rPr lang="en-US" sz="2800" dirty="0" smtClean="0"/>
              <a:t>Possible for children to come out strong</a:t>
            </a:r>
          </a:p>
          <a:p>
            <a:pPr lvl="1"/>
            <a:r>
              <a:rPr lang="en-US" sz="2400" dirty="0" smtClean="0"/>
              <a:t>I did!</a:t>
            </a:r>
          </a:p>
          <a:p>
            <a:pPr lvl="1"/>
            <a:r>
              <a:rPr lang="en-US" sz="2400" dirty="0" smtClean="0"/>
              <a:t>…I think…</a:t>
            </a:r>
          </a:p>
          <a:p>
            <a:pPr lvl="1"/>
            <a:r>
              <a:rPr lang="en-US" sz="2400" dirty="0" smtClean="0"/>
              <a:t>…Ask my wife</a:t>
            </a:r>
          </a:p>
          <a:p>
            <a:r>
              <a:rPr lang="en-US" sz="2800" dirty="0" smtClean="0"/>
              <a:t>Jesus heals the broken hearted </a:t>
            </a:r>
          </a:p>
          <a:p>
            <a:pPr lvl="1"/>
            <a:r>
              <a:rPr lang="en-US" sz="2400" dirty="0" smtClean="0"/>
              <a:t>Lead them to Him…no exceptions </a:t>
            </a:r>
            <a:endParaRPr lang="en-US" sz="2400" dirty="0"/>
          </a:p>
        </p:txBody>
      </p:sp>
    </p:spTree>
    <p:extLst>
      <p:ext uri="{BB962C8B-B14F-4D97-AF65-F5344CB8AC3E}">
        <p14:creationId xmlns:p14="http://schemas.microsoft.com/office/powerpoint/2010/main" val="249083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24412"/>
          </a:xfrm>
        </p:spPr>
        <p:txBody>
          <a:bodyPr/>
          <a:lstStyle/>
          <a:p>
            <a:r>
              <a:rPr lang="en-US" dirty="0" smtClean="0"/>
              <a:t>Let’s Pray</a:t>
            </a:r>
            <a:endParaRPr lang="en-US" dirty="0"/>
          </a:p>
        </p:txBody>
      </p:sp>
      <p:sp>
        <p:nvSpPr>
          <p:cNvPr id="3" name="Content Placeholder 2"/>
          <p:cNvSpPr>
            <a:spLocks noGrp="1"/>
          </p:cNvSpPr>
          <p:nvPr>
            <p:ph idx="1"/>
          </p:nvPr>
        </p:nvSpPr>
        <p:spPr>
          <a:xfrm>
            <a:off x="818712" y="3009900"/>
            <a:ext cx="10554574" cy="2848898"/>
          </a:xfrm>
        </p:spPr>
        <p:txBody>
          <a:bodyPr>
            <a:noAutofit/>
          </a:bodyPr>
          <a:lstStyle/>
          <a:p>
            <a:r>
              <a:rPr lang="en-US" sz="2400" dirty="0" smtClean="0"/>
              <a:t>World Meeting of Families Prayer</a:t>
            </a:r>
          </a:p>
          <a:p>
            <a:pPr marL="0" indent="0">
              <a:buNone/>
            </a:pPr>
            <a:r>
              <a:rPr lang="en-US" sz="2400" dirty="0" smtClean="0"/>
              <a:t>God and Father of us all, in Jesus, your Son and our Savior, you have made us your sons and daughters in the family of the Church. </a:t>
            </a:r>
            <a:endParaRPr lang="en-US" sz="2400" dirty="0"/>
          </a:p>
          <a:p>
            <a:pPr marL="0" indent="0">
              <a:buNone/>
            </a:pPr>
            <a:r>
              <a:rPr lang="en-US" sz="2400" dirty="0" smtClean="0"/>
              <a:t>May your grace and love help our families in every part of the world be united to one another in fidelity to the Gospel.</a:t>
            </a:r>
          </a:p>
          <a:p>
            <a:pPr marL="0" indent="0">
              <a:buNone/>
            </a:pPr>
            <a:r>
              <a:rPr lang="en-US" sz="2400" dirty="0" smtClean="0"/>
              <a:t>May the example of the Holy Family, with the aid of your Holy Spirit, guide all families, especially those most troubled, to be homes of communion and prayer and to always seek your truth and live in your love. </a:t>
            </a:r>
          </a:p>
          <a:p>
            <a:pPr marL="0" indent="0">
              <a:buNone/>
            </a:pPr>
            <a:r>
              <a:rPr lang="en-US" sz="2400" dirty="0" smtClean="0"/>
              <a:t>Through Christ our Lord, Amen.</a:t>
            </a:r>
          </a:p>
          <a:p>
            <a:pPr marL="0" indent="0">
              <a:buNone/>
            </a:pPr>
            <a:r>
              <a:rPr lang="en-US" sz="2400" dirty="0" smtClean="0"/>
              <a:t>Jesus, Mary and Joseph…Pray for us!</a:t>
            </a:r>
            <a:endParaRPr lang="en-US" sz="2400" dirty="0"/>
          </a:p>
        </p:txBody>
      </p:sp>
    </p:spTree>
    <p:extLst>
      <p:ext uri="{BB962C8B-B14F-4D97-AF65-F5344CB8AC3E}">
        <p14:creationId xmlns:p14="http://schemas.microsoft.com/office/powerpoint/2010/main" val="413782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About Myself</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Taylor Geiger </a:t>
            </a:r>
          </a:p>
          <a:p>
            <a:r>
              <a:rPr lang="en-US" sz="2400" dirty="0" smtClean="0"/>
              <a:t>22 Years Old </a:t>
            </a:r>
          </a:p>
          <a:p>
            <a:r>
              <a:rPr lang="en-US" sz="2400" dirty="0" smtClean="0"/>
              <a:t>Recently Married (August 8</a:t>
            </a:r>
            <a:r>
              <a:rPr lang="en-US" sz="2400" baseline="30000" dirty="0" smtClean="0"/>
              <a:t>th</a:t>
            </a:r>
            <a:r>
              <a:rPr lang="en-US" sz="2400" dirty="0" smtClean="0"/>
              <a:t>) </a:t>
            </a:r>
          </a:p>
          <a:p>
            <a:r>
              <a:rPr lang="en-US" sz="2400" dirty="0" smtClean="0"/>
              <a:t>Theology Degree from Silver Lake College of the Holy Family </a:t>
            </a:r>
          </a:p>
          <a:p>
            <a:r>
              <a:rPr lang="en-US" sz="2400" dirty="0" smtClean="0"/>
              <a:t>Worked in youth ministry for 3 years </a:t>
            </a:r>
          </a:p>
          <a:p>
            <a:r>
              <a:rPr lang="en-US" sz="2400" dirty="0" smtClean="0"/>
              <a:t>Campus Minister at </a:t>
            </a:r>
            <a:r>
              <a:rPr lang="en-US" sz="2400" dirty="0" err="1" smtClean="0"/>
              <a:t>Roncalli</a:t>
            </a:r>
            <a:r>
              <a:rPr lang="en-US" sz="2400" dirty="0" smtClean="0"/>
              <a:t> High School </a:t>
            </a:r>
            <a:endParaRPr lang="en-US" sz="2400" dirty="0"/>
          </a:p>
          <a:p>
            <a:r>
              <a:rPr lang="en-US" sz="2400" dirty="0" smtClean="0"/>
              <a:t>Parents are divorced </a:t>
            </a:r>
          </a:p>
          <a:p>
            <a:r>
              <a:rPr lang="en-US" sz="2400" dirty="0" smtClean="0"/>
              <a:t>I’m not a counselor…or a doctor</a:t>
            </a:r>
            <a:endParaRPr lang="en-US" sz="2400" dirty="0"/>
          </a:p>
        </p:txBody>
      </p:sp>
    </p:spTree>
    <p:extLst>
      <p:ext uri="{BB962C8B-B14F-4D97-AF65-F5344CB8AC3E}">
        <p14:creationId xmlns:p14="http://schemas.microsoft.com/office/powerpoint/2010/main" val="60027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Sucks</a:t>
            </a:r>
            <a:endParaRPr lang="en-US" dirty="0"/>
          </a:p>
        </p:txBody>
      </p:sp>
      <p:sp>
        <p:nvSpPr>
          <p:cNvPr id="3" name="Content Placeholder 2"/>
          <p:cNvSpPr>
            <a:spLocks noGrp="1"/>
          </p:cNvSpPr>
          <p:nvPr>
            <p:ph idx="1"/>
          </p:nvPr>
        </p:nvSpPr>
        <p:spPr/>
        <p:txBody>
          <a:bodyPr>
            <a:normAutofit/>
          </a:bodyPr>
          <a:lstStyle/>
          <a:p>
            <a:r>
              <a:rPr lang="en-US" sz="2400" dirty="0" smtClean="0"/>
              <a:t>2</a:t>
            </a:r>
            <a:r>
              <a:rPr lang="en-US" sz="2400" baseline="30000" dirty="0" smtClean="0"/>
              <a:t>nd</a:t>
            </a:r>
            <a:r>
              <a:rPr lang="en-US" sz="2400" dirty="0" smtClean="0"/>
              <a:t> Grade…parents divorce </a:t>
            </a:r>
          </a:p>
          <a:p>
            <a:r>
              <a:rPr lang="en-US" sz="2400" dirty="0" smtClean="0"/>
              <a:t>I remember being:</a:t>
            </a:r>
          </a:p>
          <a:p>
            <a:pPr lvl="1"/>
            <a:r>
              <a:rPr lang="en-US" sz="2200" dirty="0" smtClean="0"/>
              <a:t>Confused, frustrated, angry </a:t>
            </a:r>
          </a:p>
          <a:p>
            <a:pPr lvl="1"/>
            <a:r>
              <a:rPr lang="en-US" sz="2200" dirty="0" smtClean="0"/>
              <a:t>Not sure who to blame</a:t>
            </a:r>
          </a:p>
          <a:p>
            <a:pPr lvl="1"/>
            <a:r>
              <a:rPr lang="en-US" sz="2200" dirty="0" smtClean="0"/>
              <a:t>Ostracized from friends at school </a:t>
            </a:r>
          </a:p>
        </p:txBody>
      </p:sp>
    </p:spTree>
    <p:extLst>
      <p:ext uri="{BB962C8B-B14F-4D97-AF65-F5344CB8AC3E}">
        <p14:creationId xmlns:p14="http://schemas.microsoft.com/office/powerpoint/2010/main" val="411140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Aren’t Waiting for Superman</a:t>
            </a:r>
            <a:endParaRPr lang="en-US" dirty="0"/>
          </a:p>
        </p:txBody>
      </p:sp>
      <p:sp>
        <p:nvSpPr>
          <p:cNvPr id="3" name="Content Placeholder 2"/>
          <p:cNvSpPr>
            <a:spLocks noGrp="1"/>
          </p:cNvSpPr>
          <p:nvPr>
            <p:ph idx="1"/>
          </p:nvPr>
        </p:nvSpPr>
        <p:spPr/>
        <p:txBody>
          <a:bodyPr>
            <a:normAutofit/>
          </a:bodyPr>
          <a:lstStyle/>
          <a:p>
            <a:r>
              <a:rPr lang="en-US" sz="2400" dirty="0" smtClean="0"/>
              <a:t>Children of Divorce aren’t:</a:t>
            </a:r>
          </a:p>
          <a:p>
            <a:pPr lvl="1"/>
            <a:r>
              <a:rPr lang="en-US" sz="2200" dirty="0" smtClean="0"/>
              <a:t>Your problem to fix </a:t>
            </a:r>
          </a:p>
          <a:p>
            <a:pPr lvl="1"/>
            <a:r>
              <a:rPr lang="en-US" sz="2200" dirty="0" smtClean="0"/>
              <a:t>A “project” to work on </a:t>
            </a:r>
          </a:p>
          <a:p>
            <a:r>
              <a:rPr lang="en-US" sz="2400" dirty="0" smtClean="0"/>
              <a:t>Children of Divorce are: </a:t>
            </a:r>
          </a:p>
          <a:p>
            <a:pPr lvl="1"/>
            <a:r>
              <a:rPr lang="en-US" sz="2200" dirty="0" smtClean="0"/>
              <a:t>Children of God </a:t>
            </a:r>
          </a:p>
          <a:p>
            <a:pPr lvl="1"/>
            <a:r>
              <a:rPr lang="en-US" sz="2200" dirty="0" smtClean="0"/>
              <a:t>In need of love, compassion, &amp; empathy </a:t>
            </a:r>
          </a:p>
          <a:p>
            <a:pPr lvl="1"/>
            <a:endParaRPr lang="en-US" sz="2200" dirty="0" smtClean="0"/>
          </a:p>
        </p:txBody>
      </p:sp>
    </p:spTree>
    <p:extLst>
      <p:ext uri="{BB962C8B-B14F-4D97-AF65-F5344CB8AC3E}">
        <p14:creationId xmlns:p14="http://schemas.microsoft.com/office/powerpoint/2010/main" val="266481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 but Hard to Forget </a:t>
            </a:r>
            <a:endParaRPr lang="en-US" dirty="0"/>
          </a:p>
        </p:txBody>
      </p:sp>
      <p:sp>
        <p:nvSpPr>
          <p:cNvPr id="3" name="Content Placeholder 2"/>
          <p:cNvSpPr>
            <a:spLocks noGrp="1"/>
          </p:cNvSpPr>
          <p:nvPr>
            <p:ph idx="1"/>
          </p:nvPr>
        </p:nvSpPr>
        <p:spPr>
          <a:xfrm>
            <a:off x="818712" y="2222287"/>
            <a:ext cx="10554574" cy="3908882"/>
          </a:xfrm>
        </p:spPr>
        <p:txBody>
          <a:bodyPr>
            <a:normAutofit fontScale="92500" lnSpcReduction="10000"/>
          </a:bodyPr>
          <a:lstStyle/>
          <a:p>
            <a:r>
              <a:rPr lang="en-US" sz="2400" dirty="0" smtClean="0"/>
              <a:t>Walk with them on a journey of forgiveness</a:t>
            </a:r>
          </a:p>
          <a:p>
            <a:pPr lvl="1"/>
            <a:r>
              <a:rPr lang="en-US" sz="2400" dirty="0" smtClean="0"/>
              <a:t>“And this is important! To know how to forgive one another in families because we all make mistakes, all of us!” Pope Francis</a:t>
            </a:r>
          </a:p>
          <a:p>
            <a:pPr lvl="1"/>
            <a:r>
              <a:rPr lang="en-US" sz="2400" dirty="0" smtClean="0"/>
              <a:t>My Story </a:t>
            </a:r>
            <a:endParaRPr lang="en-US" sz="2200" dirty="0" smtClean="0"/>
          </a:p>
          <a:p>
            <a:r>
              <a:rPr lang="en-US" sz="2400" dirty="0" smtClean="0"/>
              <a:t>Annoyed with my youth minister </a:t>
            </a:r>
          </a:p>
          <a:p>
            <a:pPr lvl="1"/>
            <a:r>
              <a:rPr lang="en-US" sz="2000" dirty="0" smtClean="0"/>
              <a:t>1 on 1 talks </a:t>
            </a:r>
          </a:p>
          <a:p>
            <a:pPr lvl="1"/>
            <a:r>
              <a:rPr lang="en-US" sz="2000" dirty="0" smtClean="0"/>
              <a:t>Challenge to forgive </a:t>
            </a:r>
          </a:p>
          <a:p>
            <a:pPr lvl="1"/>
            <a:r>
              <a:rPr lang="en-US" sz="2000" dirty="0" smtClean="0"/>
              <a:t>Road to Emmaus</a:t>
            </a:r>
          </a:p>
          <a:p>
            <a:pPr lvl="2"/>
            <a:r>
              <a:rPr lang="en-US" sz="1800" dirty="0" smtClean="0"/>
              <a:t>Walked with them…the wrong way </a:t>
            </a:r>
          </a:p>
          <a:p>
            <a:endParaRPr lang="en-US" dirty="0"/>
          </a:p>
        </p:txBody>
      </p:sp>
    </p:spTree>
    <p:extLst>
      <p:ext uri="{BB962C8B-B14F-4D97-AF65-F5344CB8AC3E}">
        <p14:creationId xmlns:p14="http://schemas.microsoft.com/office/powerpoint/2010/main" val="328493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Tips</a:t>
            </a:r>
            <a:endParaRPr lang="en-US" dirty="0"/>
          </a:p>
        </p:txBody>
      </p:sp>
      <p:sp>
        <p:nvSpPr>
          <p:cNvPr id="3" name="Content Placeholder 2"/>
          <p:cNvSpPr>
            <a:spLocks noGrp="1"/>
          </p:cNvSpPr>
          <p:nvPr>
            <p:ph idx="1"/>
          </p:nvPr>
        </p:nvSpPr>
        <p:spPr/>
        <p:txBody>
          <a:bodyPr>
            <a:normAutofit/>
          </a:bodyPr>
          <a:lstStyle/>
          <a:p>
            <a:r>
              <a:rPr lang="en-US" sz="2400" dirty="0" smtClean="0"/>
              <a:t>Mentorship</a:t>
            </a:r>
          </a:p>
          <a:p>
            <a:pPr lvl="1"/>
            <a:r>
              <a:rPr lang="en-US" sz="2200" dirty="0" smtClean="0"/>
              <a:t>Teach them small skills (manual labor, shaving, make up, etc.) </a:t>
            </a:r>
          </a:p>
          <a:p>
            <a:pPr lvl="1"/>
            <a:r>
              <a:rPr lang="en-US" sz="2200" dirty="0" smtClean="0"/>
              <a:t>Be the wise one</a:t>
            </a:r>
          </a:p>
          <a:p>
            <a:r>
              <a:rPr lang="en-US" sz="2400" dirty="0" smtClean="0"/>
              <a:t>Be present </a:t>
            </a:r>
          </a:p>
          <a:p>
            <a:pPr lvl="1"/>
            <a:r>
              <a:rPr lang="en-US" sz="2200" dirty="0" smtClean="0"/>
              <a:t>Games, events, shows</a:t>
            </a:r>
          </a:p>
          <a:p>
            <a:r>
              <a:rPr lang="en-US" sz="2400" dirty="0" smtClean="0"/>
              <a:t>God the Father &amp; Mother Mary </a:t>
            </a:r>
          </a:p>
          <a:p>
            <a:pPr lvl="1"/>
            <a:r>
              <a:rPr lang="en-US" sz="2200" dirty="0" smtClean="0"/>
              <a:t>Might be hard to connect with one…so use the other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Tips Continued…</a:t>
            </a:r>
            <a:endParaRPr lang="en-US" dirty="0"/>
          </a:p>
        </p:txBody>
      </p:sp>
      <p:sp>
        <p:nvSpPr>
          <p:cNvPr id="3" name="Content Placeholder 2"/>
          <p:cNvSpPr>
            <a:spLocks noGrp="1"/>
          </p:cNvSpPr>
          <p:nvPr>
            <p:ph idx="1"/>
          </p:nvPr>
        </p:nvSpPr>
        <p:spPr>
          <a:xfrm>
            <a:off x="844062" y="2222287"/>
            <a:ext cx="10529224" cy="3873713"/>
          </a:xfrm>
        </p:spPr>
        <p:txBody>
          <a:bodyPr>
            <a:normAutofit lnSpcReduction="10000"/>
          </a:bodyPr>
          <a:lstStyle/>
          <a:p>
            <a:r>
              <a:rPr lang="en-US" sz="2400" dirty="0" smtClean="0"/>
              <a:t>Don’t try so hard</a:t>
            </a:r>
          </a:p>
          <a:p>
            <a:pPr lvl="1"/>
            <a:r>
              <a:rPr lang="en-US" sz="2200" dirty="0" smtClean="0"/>
              <a:t>Let Jesus do the heavy lifting </a:t>
            </a:r>
          </a:p>
          <a:p>
            <a:pPr lvl="2"/>
            <a:r>
              <a:rPr lang="en-US" sz="2000" dirty="0" smtClean="0"/>
              <a:t>You aren’t going to heal their wounds…Jesus is.</a:t>
            </a:r>
          </a:p>
          <a:p>
            <a:r>
              <a:rPr lang="en-US" sz="2400" dirty="0" smtClean="0"/>
              <a:t>Love them…no matter how difficult it is</a:t>
            </a:r>
          </a:p>
          <a:p>
            <a:r>
              <a:rPr lang="en-US" sz="2400" dirty="0" smtClean="0"/>
              <a:t>We have the largest family </a:t>
            </a:r>
          </a:p>
          <a:p>
            <a:pPr lvl="1"/>
            <a:r>
              <a:rPr lang="en-US" sz="2200" dirty="0" smtClean="0"/>
              <a:t>Utilize this </a:t>
            </a:r>
          </a:p>
          <a:p>
            <a:r>
              <a:rPr lang="en-US" sz="2400" dirty="0" smtClean="0"/>
              <a:t>Stay connected </a:t>
            </a:r>
          </a:p>
          <a:p>
            <a:pPr lvl="1"/>
            <a:r>
              <a:rPr lang="en-US" sz="2200" dirty="0" smtClean="0"/>
              <a:t>Texts, emails, FACE-TO-FACE</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Tips Continued…</a:t>
            </a:r>
            <a:endParaRPr lang="en-US" dirty="0"/>
          </a:p>
        </p:txBody>
      </p:sp>
      <p:sp>
        <p:nvSpPr>
          <p:cNvPr id="3" name="Content Placeholder 2"/>
          <p:cNvSpPr>
            <a:spLocks noGrp="1"/>
          </p:cNvSpPr>
          <p:nvPr>
            <p:ph idx="1"/>
          </p:nvPr>
        </p:nvSpPr>
        <p:spPr>
          <a:xfrm>
            <a:off x="827424" y="2409323"/>
            <a:ext cx="10554574" cy="3636511"/>
          </a:xfrm>
        </p:spPr>
        <p:txBody>
          <a:bodyPr>
            <a:noAutofit/>
          </a:bodyPr>
          <a:lstStyle/>
          <a:p>
            <a:r>
              <a:rPr lang="en-US" sz="2800" dirty="0" smtClean="0"/>
              <a:t>Every story is different…very different</a:t>
            </a:r>
          </a:p>
          <a:p>
            <a:pPr lvl="1"/>
            <a:r>
              <a:rPr lang="en-US" sz="2400" dirty="0" smtClean="0"/>
              <a:t>Handout acknowledges the plurality of this</a:t>
            </a:r>
          </a:p>
          <a:p>
            <a:pPr lvl="2"/>
            <a:r>
              <a:rPr lang="en-US" sz="2200" dirty="0"/>
              <a:t>Factors such as the age of the child, time since the divorce, parenting style, financial security, and type </a:t>
            </a:r>
            <a:r>
              <a:rPr lang="en-US" sz="2200" dirty="0" smtClean="0"/>
              <a:t>and extent </a:t>
            </a:r>
            <a:r>
              <a:rPr lang="en-US" sz="2200" dirty="0"/>
              <a:t>of parental conflict all contribute to </a:t>
            </a:r>
            <a:r>
              <a:rPr lang="en-US" sz="2200" dirty="0" smtClean="0"/>
              <a:t>post divorce </a:t>
            </a:r>
            <a:r>
              <a:rPr lang="en-US" sz="2200" dirty="0"/>
              <a:t>adjustment. </a:t>
            </a:r>
            <a:r>
              <a:rPr lang="en-US" sz="2200" dirty="0" err="1"/>
              <a:t>McLanahan</a:t>
            </a:r>
            <a:r>
              <a:rPr lang="en-US" sz="2200" dirty="0"/>
              <a:t> (1999)</a:t>
            </a:r>
            <a:endParaRPr lang="en-US" sz="2200" dirty="0" smtClean="0"/>
          </a:p>
          <a:p>
            <a:pPr lvl="1"/>
            <a:r>
              <a:rPr lang="en-US" sz="2400" dirty="0" smtClean="0"/>
              <a:t>Cannot apply broad stroke</a:t>
            </a:r>
          </a:p>
          <a:p>
            <a:r>
              <a:rPr lang="en-US" sz="2800" dirty="0" smtClean="0"/>
              <a:t>Parents</a:t>
            </a:r>
          </a:p>
          <a:p>
            <a:pPr lvl="1"/>
            <a:r>
              <a:rPr lang="en-US" sz="2400" dirty="0" smtClean="0"/>
              <a:t>Key to understanding the situation</a:t>
            </a:r>
          </a:p>
          <a:p>
            <a:pPr lvl="1"/>
            <a:r>
              <a:rPr lang="en-US" sz="2400" dirty="0" smtClean="0"/>
              <a:t>Communicate WITH BOTH</a:t>
            </a:r>
          </a:p>
          <a:p>
            <a:pPr lvl="2"/>
            <a:r>
              <a:rPr lang="en-US" sz="2000" dirty="0" smtClean="0"/>
              <a:t>Keep out of the power struggle that may exist</a:t>
            </a:r>
            <a:endParaRPr lang="en-US" sz="2000" dirty="0"/>
          </a:p>
        </p:txBody>
      </p:sp>
    </p:spTree>
    <p:extLst>
      <p:ext uri="{BB962C8B-B14F-4D97-AF65-F5344CB8AC3E}">
        <p14:creationId xmlns:p14="http://schemas.microsoft.com/office/powerpoint/2010/main" val="2589519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100</TotalTime>
  <Words>554</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Quotable</vt:lpstr>
      <vt:lpstr>Dealing with Family Wounds</vt:lpstr>
      <vt:lpstr>Let’s Pray</vt:lpstr>
      <vt:lpstr>A Little About Myself</vt:lpstr>
      <vt:lpstr>Divorce Sucks</vt:lpstr>
      <vt:lpstr>We Aren’t Waiting for Superman</vt:lpstr>
      <vt:lpstr>Forgive, but Hard to Forget </vt:lpstr>
      <vt:lpstr>Practical Tips</vt:lpstr>
      <vt:lpstr>Practical Tips Continued…</vt:lpstr>
      <vt:lpstr>Practical Tips Continued…</vt:lpstr>
      <vt:lpstr>Practical Tips Continued… </vt:lpstr>
      <vt:lpstr>Sources </vt:lpstr>
      <vt:lpstr>Hope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Succeed with Teenagers with Divorced Parents…</dc:title>
  <dc:creator>Taylor Geiger</dc:creator>
  <cp:lastModifiedBy>Taylor Geiger</cp:lastModifiedBy>
  <cp:revision>12</cp:revision>
  <dcterms:created xsi:type="dcterms:W3CDTF">2015-06-29T03:15:06Z</dcterms:created>
  <dcterms:modified xsi:type="dcterms:W3CDTF">2015-09-01T00:55:20Z</dcterms:modified>
</cp:coreProperties>
</file>